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92" r:id="rId3"/>
    <p:sldId id="393" r:id="rId4"/>
    <p:sldId id="279" r:id="rId5"/>
    <p:sldId id="281" r:id="rId6"/>
    <p:sldId id="282" r:id="rId7"/>
    <p:sldId id="283" r:id="rId8"/>
    <p:sldId id="284" r:id="rId9"/>
    <p:sldId id="285" r:id="rId10"/>
    <p:sldId id="257" r:id="rId11"/>
    <p:sldId id="258" r:id="rId12"/>
    <p:sldId id="259" r:id="rId13"/>
    <p:sldId id="413" r:id="rId14"/>
    <p:sldId id="417" r:id="rId15"/>
    <p:sldId id="260" r:id="rId16"/>
    <p:sldId id="269" r:id="rId17"/>
    <p:sldId id="261" r:id="rId18"/>
    <p:sldId id="262" r:id="rId19"/>
    <p:sldId id="263" r:id="rId20"/>
    <p:sldId id="290" r:id="rId21"/>
    <p:sldId id="291" r:id="rId22"/>
    <p:sldId id="264" r:id="rId23"/>
    <p:sldId id="265" r:id="rId24"/>
    <p:sldId id="266" r:id="rId25"/>
    <p:sldId id="292" r:id="rId26"/>
    <p:sldId id="293" r:id="rId27"/>
    <p:sldId id="295" r:id="rId28"/>
    <p:sldId id="296" r:id="rId29"/>
    <p:sldId id="297" r:id="rId30"/>
    <p:sldId id="298" r:id="rId31"/>
    <p:sldId id="299" r:id="rId32"/>
    <p:sldId id="300" r:id="rId33"/>
    <p:sldId id="304" r:id="rId34"/>
    <p:sldId id="422" r:id="rId35"/>
    <p:sldId id="419" r:id="rId36"/>
    <p:sldId id="425" r:id="rId37"/>
    <p:sldId id="420" r:id="rId38"/>
    <p:sldId id="423" r:id="rId39"/>
    <p:sldId id="424" r:id="rId40"/>
    <p:sldId id="421" r:id="rId41"/>
    <p:sldId id="415" r:id="rId42"/>
    <p:sldId id="416" r:id="rId43"/>
    <p:sldId id="426" r:id="rId44"/>
    <p:sldId id="310" r:id="rId45"/>
    <p:sldId id="312" r:id="rId46"/>
    <p:sldId id="313" r:id="rId47"/>
    <p:sldId id="314" r:id="rId48"/>
    <p:sldId id="315" r:id="rId49"/>
    <p:sldId id="320" r:id="rId50"/>
    <p:sldId id="321" r:id="rId51"/>
    <p:sldId id="412" r:id="rId52"/>
    <p:sldId id="318" r:id="rId53"/>
    <p:sldId id="324" r:id="rId54"/>
    <p:sldId id="325" r:id="rId55"/>
    <p:sldId id="326" r:id="rId56"/>
    <p:sldId id="394" r:id="rId57"/>
    <p:sldId id="395" r:id="rId58"/>
    <p:sldId id="396" r:id="rId59"/>
    <p:sldId id="397" r:id="rId60"/>
    <p:sldId id="399" r:id="rId61"/>
    <p:sldId id="400" r:id="rId62"/>
    <p:sldId id="401" r:id="rId63"/>
    <p:sldId id="402" r:id="rId64"/>
    <p:sldId id="403" r:id="rId65"/>
    <p:sldId id="404" r:id="rId66"/>
    <p:sldId id="405" r:id="rId67"/>
    <p:sldId id="407" r:id="rId68"/>
    <p:sldId id="408" r:id="rId69"/>
    <p:sldId id="409" r:id="rId70"/>
    <p:sldId id="410" r:id="rId71"/>
    <p:sldId id="411"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0BBE7-3003-4024-8AF8-F9D3198709C3}" type="datetimeFigureOut">
              <a:rPr lang="en-IN" smtClean="0"/>
              <a:t>04-11-2019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2FF8C-62F2-482E-8DBA-90616F493644}" type="slidenum">
              <a:rPr lang="en-IN" smtClean="0"/>
              <a:t>‹#›</a:t>
            </a:fld>
            <a:endParaRPr lang="en-IN"/>
          </a:p>
        </p:txBody>
      </p:sp>
    </p:spTree>
    <p:extLst>
      <p:ext uri="{BB962C8B-B14F-4D97-AF65-F5344CB8AC3E}">
        <p14:creationId xmlns:p14="http://schemas.microsoft.com/office/powerpoint/2010/main" val="702070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362FF8C-62F2-482E-8DBA-90616F493644}" type="slidenum">
              <a:rPr lang="en-IN" smtClean="0"/>
              <a:t>1</a:t>
            </a:fld>
            <a:endParaRPr lang="en-IN"/>
          </a:p>
        </p:txBody>
      </p:sp>
    </p:spTree>
    <p:extLst>
      <p:ext uri="{BB962C8B-B14F-4D97-AF65-F5344CB8AC3E}">
        <p14:creationId xmlns:p14="http://schemas.microsoft.com/office/powerpoint/2010/main" val="409396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12EC73-709C-49C5-86F8-006F9682CCCC}"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fdp@mit,pune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7FA55-7DA5-4170-AAC4-1A6CBCEF69C6}"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fdp@mit,pune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CA284B-A291-4AF0-B719-F975E7368835}"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fdp@mit,pune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6A31D3-B715-45B4-944E-B76B6B58CB2C}"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fdp@mit,pune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C70068-E4DB-4227-BA47-B03DE55CB9EB}" type="datetime1">
              <a:rPr lang="en-US" smtClean="0"/>
              <a:t>11/4/2019</a:t>
            </a:fld>
            <a:endParaRPr lang="en-US"/>
          </a:p>
        </p:txBody>
      </p:sp>
      <p:sp>
        <p:nvSpPr>
          <p:cNvPr id="5" name="Footer Placeholder 4"/>
          <p:cNvSpPr>
            <a:spLocks noGrp="1"/>
          </p:cNvSpPr>
          <p:nvPr>
            <p:ph type="ftr" sz="quarter" idx="11"/>
          </p:nvPr>
        </p:nvSpPr>
        <p:spPr/>
        <p:txBody>
          <a:bodyPr/>
          <a:lstStyle/>
          <a:p>
            <a:r>
              <a:rPr lang="en-US" smtClean="0"/>
              <a:t>fdp@mit,pune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B8AEF9-B8B4-44AD-BACF-1E6171337EA1}"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fdp@mit,pune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1A0F5E-C41F-4EAD-86C3-41408A9D7413}" type="datetime1">
              <a:rPr lang="en-US" smtClean="0"/>
              <a:t>11/4/2019</a:t>
            </a:fld>
            <a:endParaRPr lang="en-US"/>
          </a:p>
        </p:txBody>
      </p:sp>
      <p:sp>
        <p:nvSpPr>
          <p:cNvPr id="8" name="Footer Placeholder 7"/>
          <p:cNvSpPr>
            <a:spLocks noGrp="1"/>
          </p:cNvSpPr>
          <p:nvPr>
            <p:ph type="ftr" sz="quarter" idx="11"/>
          </p:nvPr>
        </p:nvSpPr>
        <p:spPr/>
        <p:txBody>
          <a:bodyPr/>
          <a:lstStyle/>
          <a:p>
            <a:r>
              <a:rPr lang="en-US" smtClean="0"/>
              <a:t>fdp@mit,pune</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AE0DC6-0612-4944-B885-C5246D393EBB}" type="datetime1">
              <a:rPr lang="en-US" smtClean="0"/>
              <a:t>11/4/2019</a:t>
            </a:fld>
            <a:endParaRPr lang="en-US"/>
          </a:p>
        </p:txBody>
      </p:sp>
      <p:sp>
        <p:nvSpPr>
          <p:cNvPr id="4" name="Footer Placeholder 3"/>
          <p:cNvSpPr>
            <a:spLocks noGrp="1"/>
          </p:cNvSpPr>
          <p:nvPr>
            <p:ph type="ftr" sz="quarter" idx="11"/>
          </p:nvPr>
        </p:nvSpPr>
        <p:spPr/>
        <p:txBody>
          <a:bodyPr/>
          <a:lstStyle/>
          <a:p>
            <a:r>
              <a:rPr lang="en-US" smtClean="0"/>
              <a:t>fdp@mit,pune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92F89-5A44-451C-9A88-55ED28EBA1C4}" type="datetime1">
              <a:rPr lang="en-US" smtClean="0"/>
              <a:t>11/4/2019</a:t>
            </a:fld>
            <a:endParaRPr lang="en-US"/>
          </a:p>
        </p:txBody>
      </p:sp>
      <p:sp>
        <p:nvSpPr>
          <p:cNvPr id="3" name="Footer Placeholder 2"/>
          <p:cNvSpPr>
            <a:spLocks noGrp="1"/>
          </p:cNvSpPr>
          <p:nvPr>
            <p:ph type="ftr" sz="quarter" idx="11"/>
          </p:nvPr>
        </p:nvSpPr>
        <p:spPr/>
        <p:txBody>
          <a:bodyPr/>
          <a:lstStyle/>
          <a:p>
            <a:r>
              <a:rPr lang="en-US" smtClean="0"/>
              <a:t>fdp@mit,pune</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846CD4-75CE-41E9-BF93-B2CD55439650}"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fdp@mit,pune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F71681-7F1B-4076-82C5-A16F13ADED95}" type="datetime1">
              <a:rPr lang="en-US" smtClean="0"/>
              <a:t>11/4/2019</a:t>
            </a:fld>
            <a:endParaRPr lang="en-US"/>
          </a:p>
        </p:txBody>
      </p:sp>
      <p:sp>
        <p:nvSpPr>
          <p:cNvPr id="6" name="Footer Placeholder 5"/>
          <p:cNvSpPr>
            <a:spLocks noGrp="1"/>
          </p:cNvSpPr>
          <p:nvPr>
            <p:ph type="ftr" sz="quarter" idx="11"/>
          </p:nvPr>
        </p:nvSpPr>
        <p:spPr/>
        <p:txBody>
          <a:bodyPr/>
          <a:lstStyle/>
          <a:p>
            <a:r>
              <a:rPr lang="en-US" smtClean="0"/>
              <a:t>fdp@mit,pune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4C5A8-5C71-438A-B02B-D4AC39ED8455}" type="datetime1">
              <a:rPr lang="en-US" smtClean="0"/>
              <a:t>11/4/2019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fdp@mit,pune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arunvela@cdac.i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772400" cy="2228850"/>
          </a:xfrm>
        </p:spPr>
        <p:txBody>
          <a:bodyPr/>
          <a:lstStyle/>
          <a:p>
            <a:r>
              <a:rPr lang="en-US" dirty="0" smtClean="0"/>
              <a:t>Cloud Computing Services</a:t>
            </a:r>
            <a:endParaRPr lang="en-US" dirty="0"/>
          </a:p>
        </p:txBody>
      </p:sp>
      <p:sp>
        <p:nvSpPr>
          <p:cNvPr id="3" name="Subtitle 2"/>
          <p:cNvSpPr>
            <a:spLocks noGrp="1"/>
          </p:cNvSpPr>
          <p:nvPr>
            <p:ph type="subTitle" idx="1"/>
          </p:nvPr>
        </p:nvSpPr>
        <p:spPr>
          <a:xfrm>
            <a:off x="1371600" y="3886200"/>
            <a:ext cx="6400800" cy="2286000"/>
          </a:xfrm>
        </p:spPr>
        <p:txBody>
          <a:bodyPr>
            <a:normAutofit/>
          </a:bodyPr>
          <a:lstStyle/>
          <a:p>
            <a:r>
              <a:rPr lang="en-US" dirty="0" smtClean="0">
                <a:solidFill>
                  <a:schemeClr val="tx1"/>
                </a:solidFill>
              </a:rPr>
              <a:t>By</a:t>
            </a:r>
          </a:p>
          <a:p>
            <a:r>
              <a:rPr lang="en-US" dirty="0" smtClean="0">
                <a:solidFill>
                  <a:schemeClr val="tx1"/>
                </a:solidFill>
              </a:rPr>
              <a:t>Arun</a:t>
            </a:r>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jpg"/>
          <p:cNvPicPr>
            <a:picLocks noGrp="1" noChangeAspect="1"/>
          </p:cNvPicPr>
          <p:nvPr>
            <p:ph idx="1"/>
          </p:nvPr>
        </p:nvPicPr>
        <p:blipFill>
          <a:blip r:embed="rId2"/>
          <a:stretch>
            <a:fillRect/>
          </a:stretch>
        </p:blipFill>
        <p:spPr>
          <a:xfrm>
            <a:off x="0" y="0"/>
            <a:ext cx="9143999" cy="68580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jpg"/>
          <p:cNvPicPr>
            <a:picLocks noGrp="1" noChangeAspect="1"/>
          </p:cNvPicPr>
          <p:nvPr>
            <p:ph idx="1"/>
          </p:nvPr>
        </p:nvPicPr>
        <p:blipFill>
          <a:blip r:embed="rId2"/>
          <a:stretch>
            <a:fillRect/>
          </a:stretch>
        </p:blipFill>
        <p:spPr>
          <a:xfrm>
            <a:off x="457200" y="1066800"/>
            <a:ext cx="8229600" cy="41148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jpg"/>
          <p:cNvPicPr>
            <a:picLocks noGrp="1" noChangeAspect="1"/>
          </p:cNvPicPr>
          <p:nvPr>
            <p:ph idx="1"/>
          </p:nvPr>
        </p:nvPicPr>
        <p:blipFill>
          <a:blip r:embed="rId2"/>
          <a:stretch>
            <a:fillRect/>
          </a:stretch>
        </p:blipFill>
        <p:spPr>
          <a:xfrm>
            <a:off x="0" y="12510"/>
            <a:ext cx="9144000" cy="684549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049963"/>
          </a:xfrm>
        </p:spPr>
        <p:txBody>
          <a:bodyPr/>
          <a:lstStyle/>
          <a:p>
            <a:r>
              <a:rPr lang="en-US" dirty="0" smtClean="0"/>
              <a:t>1 RU  = 1.75 inch</a:t>
            </a:r>
          </a:p>
          <a:p>
            <a:r>
              <a:rPr lang="en-US" dirty="0" smtClean="0"/>
              <a:t>19 inch = Rack</a:t>
            </a:r>
          </a:p>
          <a:p>
            <a:r>
              <a:rPr lang="en-US" dirty="0" smtClean="0"/>
              <a:t>23 inch =  Rack</a:t>
            </a:r>
          </a:p>
          <a:p>
            <a:endParaRPr lang="en-US" dirty="0"/>
          </a:p>
          <a:p>
            <a:endParaRPr lang="en-IN" dirty="0"/>
          </a:p>
        </p:txBody>
      </p:sp>
    </p:spTree>
    <p:extLst>
      <p:ext uri="{BB962C8B-B14F-4D97-AF65-F5344CB8AC3E}">
        <p14:creationId xmlns:p14="http://schemas.microsoft.com/office/powerpoint/2010/main" val="337274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76897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jpg"/>
          <p:cNvPicPr>
            <a:picLocks noGrp="1" noChangeAspect="1"/>
          </p:cNvPicPr>
          <p:nvPr>
            <p:ph idx="1"/>
          </p:nvPr>
        </p:nvPicPr>
        <p:blipFill>
          <a:blip r:embed="rId2"/>
          <a:stretch>
            <a:fillRect/>
          </a:stretch>
        </p:blipFill>
        <p:spPr>
          <a:xfrm>
            <a:off x="1" y="0"/>
            <a:ext cx="9144000" cy="68580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jpg"/>
          <p:cNvPicPr>
            <a:picLocks noGrp="1" noChangeAspect="1"/>
          </p:cNvPicPr>
          <p:nvPr>
            <p:ph idx="1"/>
          </p:nvPr>
        </p:nvPicPr>
        <p:blipFill>
          <a:blip r:embed="rId2"/>
          <a:stretch>
            <a:fillRect/>
          </a:stretch>
        </p:blipFill>
        <p:spPr>
          <a:xfrm>
            <a:off x="0" y="0"/>
            <a:ext cx="9220200" cy="68580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jpg"/>
          <p:cNvPicPr>
            <a:picLocks noGrp="1" noChangeAspect="1"/>
          </p:cNvPicPr>
          <p:nvPr>
            <p:ph idx="1"/>
          </p:nvPr>
        </p:nvPicPr>
        <p:blipFill>
          <a:blip r:embed="rId2"/>
          <a:stretch>
            <a:fillRect/>
          </a:stretch>
        </p:blipFill>
        <p:spPr>
          <a:xfrm>
            <a:off x="0" y="34118"/>
            <a:ext cx="9144000" cy="6823881"/>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a:t>
            </a:r>
            <a:endParaRPr lang="en-IN" dirty="0"/>
          </a:p>
        </p:txBody>
      </p:sp>
      <p:sp>
        <p:nvSpPr>
          <p:cNvPr id="3" name="Content Placeholder 2"/>
          <p:cNvSpPr>
            <a:spLocks noGrp="1"/>
          </p:cNvSpPr>
          <p:nvPr>
            <p:ph idx="1"/>
          </p:nvPr>
        </p:nvSpPr>
        <p:spPr/>
        <p:txBody>
          <a:bodyPr/>
          <a:lstStyle/>
          <a:p>
            <a:r>
              <a:rPr lang="en-US" dirty="0" smtClean="0"/>
              <a:t>TLDR</a:t>
            </a:r>
          </a:p>
          <a:p>
            <a:pPr marL="0" indent="0">
              <a:buNone/>
            </a:pPr>
            <a:endParaRPr lang="en-US" dirty="0" smtClean="0"/>
          </a:p>
          <a:p>
            <a:r>
              <a:rPr lang="en-US" dirty="0" smtClean="0"/>
              <a:t>Deep Dive</a:t>
            </a:r>
          </a:p>
          <a:p>
            <a:pPr marL="0" indent="0">
              <a:buNone/>
            </a:pPr>
            <a:endParaRPr lang="en-US" dirty="0" smtClean="0"/>
          </a:p>
          <a:p>
            <a:r>
              <a:rPr lang="en-US" dirty="0" smtClean="0"/>
              <a:t>Hands-on</a:t>
            </a:r>
          </a:p>
        </p:txBody>
      </p:sp>
    </p:spTree>
    <p:extLst>
      <p:ext uri="{BB962C8B-B14F-4D97-AF65-F5344CB8AC3E}">
        <p14:creationId xmlns:p14="http://schemas.microsoft.com/office/powerpoint/2010/main" val="232469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jpe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jpeg"/>
          <p:cNvPicPr>
            <a:picLocks noGrp="1" noChangeAspect="1"/>
          </p:cNvPicPr>
          <p:nvPr>
            <p:ph idx="1"/>
          </p:nvPr>
        </p:nvPicPr>
        <p:blipFill>
          <a:blip r:embed="rId2"/>
          <a:stretch>
            <a:fillRect/>
          </a:stretch>
        </p:blipFill>
        <p:spPr>
          <a:xfrm>
            <a:off x="0" y="0"/>
            <a:ext cx="9220200" cy="68580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jpg"/>
          <p:cNvPicPr>
            <a:picLocks noGrp="1" noChangeAspect="1"/>
          </p:cNvPicPr>
          <p:nvPr>
            <p:ph idx="1"/>
          </p:nvPr>
        </p:nvPicPr>
        <p:blipFill>
          <a:blip r:embed="rId2"/>
          <a:stretch>
            <a:fillRect/>
          </a:stretch>
        </p:blipFill>
        <p:spPr>
          <a:xfrm>
            <a:off x="0" y="0"/>
            <a:ext cx="9143999" cy="68580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jpg"/>
          <p:cNvPicPr>
            <a:picLocks noGrp="1" noChangeAspect="1"/>
          </p:cNvPicPr>
          <p:nvPr>
            <p:ph idx="1"/>
          </p:nvPr>
        </p:nvPicPr>
        <p:blipFill>
          <a:blip r:embed="rId2"/>
          <a:stretch>
            <a:fillRect/>
          </a:stretch>
        </p:blipFill>
        <p:spPr>
          <a:xfrm>
            <a:off x="0" y="0"/>
            <a:ext cx="9143999" cy="68580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pic>
        <p:nvPicPr>
          <p:cNvPr id="3" name="Picture 2"/>
          <p:cNvPicPr>
            <a:picLocks noChangeAspect="1"/>
          </p:cNvPicPr>
          <p:nvPr/>
        </p:nvPicPr>
        <p:blipFill>
          <a:blip r:embed="rId2"/>
          <a:stretch>
            <a:fillRect/>
          </a:stretch>
        </p:blipFill>
        <p:spPr>
          <a:xfrm>
            <a:off x="1" y="0"/>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0" y="1"/>
            <a:ext cx="9144000" cy="685799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IN" dirty="0"/>
          </a:p>
        </p:txBody>
      </p:sp>
      <p:sp>
        <p:nvSpPr>
          <p:cNvPr id="3" name="Content Placeholder 2"/>
          <p:cNvSpPr>
            <a:spLocks noGrp="1"/>
          </p:cNvSpPr>
          <p:nvPr>
            <p:ph idx="1"/>
          </p:nvPr>
        </p:nvSpPr>
        <p:spPr/>
        <p:txBody>
          <a:bodyPr/>
          <a:lstStyle/>
          <a:p>
            <a:r>
              <a:rPr lang="en-US" dirty="0" smtClean="0"/>
              <a:t>Rapid Change is the new normal</a:t>
            </a:r>
          </a:p>
          <a:p>
            <a:pPr marL="0" indent="0">
              <a:buNone/>
            </a:pPr>
            <a:endParaRPr lang="en-US" dirty="0"/>
          </a:p>
          <a:p>
            <a:pPr marL="0" indent="0">
              <a:buNone/>
            </a:pPr>
            <a:r>
              <a:rPr lang="en-US" dirty="0" smtClean="0">
                <a:hlinkClick r:id="rId2"/>
              </a:rPr>
              <a:t>arunvela@cdac.in</a:t>
            </a:r>
            <a:endParaRPr lang="en-US" dirty="0" smtClean="0"/>
          </a:p>
          <a:p>
            <a:pPr marL="0" indent="0">
              <a:buNone/>
            </a:pPr>
            <a:endParaRPr lang="en-US" dirty="0"/>
          </a:p>
          <a:p>
            <a:pPr marL="0" indent="0">
              <a:buNone/>
            </a:pPr>
            <a:r>
              <a:rPr lang="en-US" dirty="0" smtClean="0"/>
              <a:t>arunvel.wordpress.com</a:t>
            </a:r>
          </a:p>
          <a:p>
            <a:pPr marL="0" indent="0">
              <a:buNone/>
            </a:pPr>
            <a:r>
              <a:rPr lang="en-US" dirty="0" err="1" smtClean="0"/>
              <a:t>Arunvel</a:t>
            </a:r>
            <a:r>
              <a:rPr lang="en-US" dirty="0" smtClean="0"/>
              <a:t> </a:t>
            </a:r>
            <a:r>
              <a:rPr lang="en-US" dirty="0" err="1"/>
              <a:t>A</a:t>
            </a:r>
            <a:r>
              <a:rPr lang="en-US" dirty="0" err="1" smtClean="0"/>
              <a:t>runachalam</a:t>
            </a:r>
            <a:r>
              <a:rPr lang="en-US" dirty="0" smtClean="0"/>
              <a:t> [</a:t>
            </a:r>
            <a:r>
              <a:rPr lang="en-US" dirty="0" err="1" smtClean="0"/>
              <a:t>linkedin</a:t>
            </a:r>
            <a:r>
              <a:rPr lang="en-US" dirty="0" smtClean="0"/>
              <a:t>]</a:t>
            </a:r>
            <a:endParaRPr lang="en-US" dirty="0"/>
          </a:p>
          <a:p>
            <a:pPr marL="0" indent="0">
              <a:buNone/>
            </a:pPr>
            <a:r>
              <a:rPr lang="en-US" dirty="0" smtClean="0"/>
              <a:t>Mob - 9028825645</a:t>
            </a:r>
            <a:endParaRPr lang="en-IN" dirty="0"/>
          </a:p>
        </p:txBody>
      </p:sp>
    </p:spTree>
    <p:extLst>
      <p:ext uri="{BB962C8B-B14F-4D97-AF65-F5344CB8AC3E}">
        <p14:creationId xmlns:p14="http://schemas.microsoft.com/office/powerpoint/2010/main" val="30027369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pic>
        <p:nvPicPr>
          <p:cNvPr id="3" name="Picture 2"/>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0" y="0"/>
            <a:ext cx="9143999" cy="685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0" y="0"/>
            <a:ext cx="9144001" cy="68580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 Components</a:t>
            </a:r>
            <a:endParaRPr lang="en-US" dirty="0"/>
          </a:p>
        </p:txBody>
      </p:sp>
      <p:sp>
        <p:nvSpPr>
          <p:cNvPr id="3" name="Content Placeholder 2"/>
          <p:cNvSpPr>
            <a:spLocks noGrp="1"/>
          </p:cNvSpPr>
          <p:nvPr>
            <p:ph idx="1"/>
          </p:nvPr>
        </p:nvSpPr>
        <p:spPr/>
        <p:txBody>
          <a:bodyPr/>
          <a:lstStyle/>
          <a:p>
            <a:r>
              <a:rPr lang="en-US" dirty="0" smtClean="0"/>
              <a:t>Basic Data Center facility systems:</a:t>
            </a:r>
          </a:p>
          <a:p>
            <a:pPr lvl="1"/>
            <a:r>
              <a:rPr lang="en-US" dirty="0" smtClean="0"/>
              <a:t>Physical space</a:t>
            </a:r>
          </a:p>
          <a:p>
            <a:pPr lvl="1"/>
            <a:r>
              <a:rPr lang="en-US" dirty="0" smtClean="0"/>
              <a:t>Raised flooring</a:t>
            </a:r>
          </a:p>
          <a:p>
            <a:pPr lvl="1"/>
            <a:r>
              <a:rPr lang="en-US" dirty="0" smtClean="0"/>
              <a:t>In-room electrical</a:t>
            </a:r>
          </a:p>
          <a:p>
            <a:pPr lvl="1"/>
            <a:r>
              <a:rPr lang="en-US" dirty="0" smtClean="0"/>
              <a:t>Standby power</a:t>
            </a:r>
          </a:p>
          <a:p>
            <a:pPr lvl="1"/>
            <a:r>
              <a:rPr lang="en-US" dirty="0" smtClean="0"/>
              <a:t>Data cabling</a:t>
            </a:r>
          </a:p>
          <a:p>
            <a:pPr lvl="1"/>
            <a:r>
              <a:rPr lang="en-US" dirty="0" smtClean="0"/>
              <a:t>Cooling</a:t>
            </a:r>
          </a:p>
          <a:p>
            <a:pPr lvl="1"/>
            <a:r>
              <a:rPr lang="en-US" dirty="0" smtClean="0"/>
              <a:t>Fire suppression</a:t>
            </a:r>
            <a:endParaRPr lang="en-US" dirty="0"/>
          </a:p>
        </p:txBody>
      </p:sp>
    </p:spTree>
    <p:extLst>
      <p:ext uri="{BB962C8B-B14F-4D97-AF65-F5344CB8AC3E}">
        <p14:creationId xmlns:p14="http://schemas.microsoft.com/office/powerpoint/2010/main" val="22434042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 Components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Physical Space</a:t>
            </a:r>
          </a:p>
          <a:p>
            <a:pPr lvl="1"/>
            <a:r>
              <a:rPr lang="en-US" dirty="0" smtClean="0"/>
              <a:t>Physical space refers to the footprint that Data Center-related items occupy. This generally applies to the overall area of the Data Center and its associated spaces, such as electrical rooms or storage areas. On a smaller scale this might refer to key dimensions within the Data Center, such as the external measurements of a server cabinet or aisle clearances.</a:t>
            </a:r>
          </a:p>
          <a:p>
            <a:r>
              <a:rPr lang="en-US" dirty="0" smtClean="0"/>
              <a:t>Raised Flooring</a:t>
            </a:r>
          </a:p>
          <a:p>
            <a:pPr lvl="1"/>
            <a:r>
              <a:rPr lang="en-US" dirty="0" smtClean="0"/>
              <a:t>Raised flooring is an elevated grid system that is frequently installed in large Data Centers. Cooled air, electrical whips, and data cabling are routed through the space under the raised floor, promoting better air flow and enabling easier management of power and cable runs. </a:t>
            </a:r>
          </a:p>
          <a:p>
            <a:pPr lvl="1"/>
            <a:r>
              <a:rPr lang="en-US" dirty="0" smtClean="0"/>
              <a:t>Water pipes, fire suppressant cylinders, moisture detectors, and smoke detectors may be located here as well.</a:t>
            </a:r>
          </a:p>
          <a:p>
            <a:endParaRPr lang="en-US" dirty="0"/>
          </a:p>
        </p:txBody>
      </p:sp>
    </p:spTree>
    <p:extLst>
      <p:ext uri="{BB962C8B-B14F-4D97-AF65-F5344CB8AC3E}">
        <p14:creationId xmlns:p14="http://schemas.microsoft.com/office/powerpoint/2010/main" val="22002111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lvl="1"/>
            <a:r>
              <a:rPr lang="en-US" sz="2400" dirty="0"/>
              <a:t>Raised flooring can vary in height from a few inches to several feet, or a few centimeters to several meters. In extreme cases they are as tall as the story of a building, enabling workers to walk upright under the plenum. </a:t>
            </a:r>
            <a:endParaRPr lang="en-US" sz="2400" dirty="0" smtClean="0"/>
          </a:p>
          <a:p>
            <a:pPr marL="457200" lvl="1" indent="0">
              <a:buNone/>
            </a:pPr>
            <a:endParaRPr lang="en-US" sz="2400" dirty="0"/>
          </a:p>
          <a:p>
            <a:pPr lvl="1"/>
            <a:r>
              <a:rPr lang="en-US" sz="2400" dirty="0"/>
              <a:t>Regardless of their height, the floors are typically composed of standard 2 foot (60 centimeter) square floor tiles. </a:t>
            </a:r>
            <a:endParaRPr lang="en-US" sz="2400" dirty="0" smtClean="0"/>
          </a:p>
          <a:p>
            <a:pPr marL="457200" lvl="1" indent="0">
              <a:buNone/>
            </a:pPr>
            <a:endParaRPr lang="en-US" sz="2400" dirty="0"/>
          </a:p>
          <a:p>
            <a:pPr lvl="1"/>
            <a:r>
              <a:rPr lang="en-US" sz="2400" dirty="0"/>
              <a:t>The tiles can vary in weight, strength, and finish depending upon their use</a:t>
            </a:r>
            <a:r>
              <a:rPr lang="en-US" sz="2400" dirty="0" smtClean="0"/>
              <a:t>.</a:t>
            </a:r>
          </a:p>
          <a:p>
            <a:pPr marL="457200" lvl="1" indent="0">
              <a:buNone/>
            </a:pPr>
            <a:endParaRPr lang="en-US" sz="2400" dirty="0"/>
          </a:p>
          <a:p>
            <a:pPr lvl="1"/>
            <a:r>
              <a:rPr lang="en-US" sz="2400" dirty="0"/>
              <a:t> Tiles featuring either small perforations or large cut-out sections are placed in key locations to enable pass-through of air and cabling between the areas above and below the floor.</a:t>
            </a:r>
          </a:p>
          <a:p>
            <a:endParaRPr lang="en-IN" dirty="0"/>
          </a:p>
        </p:txBody>
      </p:sp>
    </p:spTree>
    <p:extLst>
      <p:ext uri="{BB962C8B-B14F-4D97-AF65-F5344CB8AC3E}">
        <p14:creationId xmlns:p14="http://schemas.microsoft.com/office/powerpoint/2010/main" val="2981790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dirty="0"/>
              <a:t>In-Room Electrical</a:t>
            </a:r>
          </a:p>
          <a:p>
            <a:pPr lvl="1"/>
            <a:r>
              <a:rPr lang="en-US" dirty="0"/>
              <a:t>In-room electrical refers to all power-related facilities within the Data Center. This normally includes electrical panels, conduits, and several types of receptacles</a:t>
            </a:r>
            <a:r>
              <a:rPr lang="en-US" dirty="0" smtClean="0"/>
              <a:t>.</a:t>
            </a:r>
          </a:p>
          <a:p>
            <a:pPr lvl="1"/>
            <a:r>
              <a:rPr lang="en-US" dirty="0" smtClean="0"/>
              <a:t> </a:t>
            </a:r>
            <a:r>
              <a:rPr lang="en-US" dirty="0"/>
              <a:t>Power to this system usually comes from an outside commercial power source, namely your local utility company, and is likely conditioned at the company site. Voltage varies from one country to another</a:t>
            </a:r>
            <a:r>
              <a:rPr lang="en-US" dirty="0" smtClean="0"/>
              <a:t>.</a:t>
            </a:r>
          </a:p>
          <a:p>
            <a:pPr marL="457200" lvl="1" indent="0">
              <a:buNone/>
            </a:pPr>
            <a:endParaRPr lang="en-US" dirty="0"/>
          </a:p>
          <a:p>
            <a:endParaRPr lang="en-IN" dirty="0"/>
          </a:p>
        </p:txBody>
      </p:sp>
    </p:spTree>
    <p:extLst>
      <p:ext uri="{BB962C8B-B14F-4D97-AF65-F5344CB8AC3E}">
        <p14:creationId xmlns:p14="http://schemas.microsoft.com/office/powerpoint/2010/main" val="4042353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r>
              <a:rPr lang="en-US" dirty="0" smtClean="0"/>
              <a:t>Cabling</a:t>
            </a:r>
          </a:p>
          <a:p>
            <a:pPr lvl="1"/>
            <a:r>
              <a:rPr lang="en-US" dirty="0" smtClean="0"/>
              <a:t>The cabling system is all structured cabling within the Data Center. </a:t>
            </a:r>
          </a:p>
          <a:p>
            <a:pPr lvl="1"/>
            <a:r>
              <a:rPr lang="en-US" dirty="0" smtClean="0"/>
              <a:t>Copper and fiber cabling are the typical media and are terminated via several types of connectors. </a:t>
            </a:r>
          </a:p>
          <a:p>
            <a:pPr lvl="1"/>
            <a:r>
              <a:rPr lang="en-US" dirty="0" smtClean="0"/>
              <a:t>Common components include fiber housings, patch panels, multimedia boxes</a:t>
            </a:r>
            <a:endParaRPr lang="en-US" dirty="0"/>
          </a:p>
          <a:p>
            <a:pPr marL="457200" lvl="1" indent="0">
              <a:buNone/>
            </a:pPr>
            <a:endParaRPr lang="en-US" dirty="0" smtClean="0"/>
          </a:p>
          <a:p>
            <a:r>
              <a:rPr lang="en-US" dirty="0" smtClean="0"/>
              <a:t>Cooling</a:t>
            </a:r>
          </a:p>
          <a:p>
            <a:pPr lvl="1"/>
            <a:r>
              <a:rPr lang="en-US" dirty="0" smtClean="0"/>
              <a:t>The cooling system refers to the chillers and air handlers used to regulate ambient temperature and control humidity within the Data Center. </a:t>
            </a:r>
          </a:p>
          <a:p>
            <a:pPr lvl="1"/>
            <a:r>
              <a:rPr lang="en-US" dirty="0" smtClean="0"/>
              <a:t>This system might incorporate the air conditioning system used to cool regular office space within the same building, known as house air, or might be independent of it. </a:t>
            </a:r>
          </a:p>
          <a:p>
            <a:pPr lvl="1"/>
            <a:r>
              <a:rPr lang="en-US" dirty="0" smtClean="0"/>
              <a:t>Individual server cabinets can also possess their own cooling measures, such as fans or water-cooling.</a:t>
            </a:r>
          </a:p>
        </p:txBody>
      </p:sp>
    </p:spTree>
    <p:extLst>
      <p:ext uri="{BB962C8B-B14F-4D97-AF65-F5344CB8AC3E}">
        <p14:creationId xmlns:p14="http://schemas.microsoft.com/office/powerpoint/2010/main" val="11984985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dirty="0"/>
              <a:t>Fire Suppression</a:t>
            </a:r>
          </a:p>
          <a:p>
            <a:pPr lvl="1"/>
            <a:r>
              <a:rPr lang="en-US" dirty="0"/>
              <a:t>Fire suppression includes all devices associated with detecting or extinguishing a fire in the Data Center. The most obvious components are water-based sprinklers, gaseous fire suppression systems, and hand-held fire extinguishers. Others can include devices that detect smoke or measure air quality.</a:t>
            </a:r>
          </a:p>
          <a:p>
            <a:r>
              <a:rPr lang="en-US" dirty="0"/>
              <a:t>Other Infrastructure Components</a:t>
            </a:r>
          </a:p>
          <a:p>
            <a:pPr lvl="1"/>
            <a:r>
              <a:rPr lang="en-US" dirty="0"/>
              <a:t>There are also some infrastructure items that do not strictly fall under the prior categories but are commonly found in server environments. These include leak detection devices, seismic mitigation, and physical security controls such as card readers and security cameras.</a:t>
            </a:r>
          </a:p>
          <a:p>
            <a:endParaRPr lang="en-IN" dirty="0"/>
          </a:p>
        </p:txBody>
      </p:sp>
    </p:spTree>
    <p:extLst>
      <p:ext uri="{BB962C8B-B14F-4D97-AF65-F5344CB8AC3E}">
        <p14:creationId xmlns:p14="http://schemas.microsoft.com/office/powerpoint/2010/main" val="1678869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dirty="0"/>
              <a:t>Standby Power</a:t>
            </a:r>
          </a:p>
          <a:p>
            <a:pPr lvl="1"/>
            <a:r>
              <a:rPr lang="en-US" dirty="0"/>
              <a:t>Standby power includes all backup power systems responsible for support of the Data Center's electrical load in the event that normal utility power fails for any reason. </a:t>
            </a:r>
            <a:endParaRPr lang="en-US" dirty="0" smtClean="0"/>
          </a:p>
          <a:p>
            <a:pPr lvl="1"/>
            <a:r>
              <a:rPr lang="en-US" dirty="0" smtClean="0"/>
              <a:t>This </a:t>
            </a:r>
            <a:r>
              <a:rPr lang="en-US" dirty="0"/>
              <a:t>system traditionally includes large batteries, known as an uninterruptible power source or uninterruptible power supply, and one or more generators.</a:t>
            </a:r>
          </a:p>
          <a:p>
            <a:pPr marL="0" indent="0">
              <a:buNone/>
            </a:pPr>
            <a:endParaRPr lang="en-IN" dirty="0"/>
          </a:p>
        </p:txBody>
      </p:sp>
    </p:spTree>
    <p:extLst>
      <p:ext uri="{BB962C8B-B14F-4D97-AF65-F5344CB8AC3E}">
        <p14:creationId xmlns:p14="http://schemas.microsoft.com/office/powerpoint/2010/main" val="853514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 – Computer Room A/C</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828800"/>
            <a:ext cx="9067800" cy="5029200"/>
          </a:xfrm>
        </p:spPr>
      </p:pic>
    </p:spTree>
    <p:extLst>
      <p:ext uri="{BB962C8B-B14F-4D97-AF65-F5344CB8AC3E}">
        <p14:creationId xmlns:p14="http://schemas.microsoft.com/office/powerpoint/2010/main" val="333900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24222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841619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3.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4.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jpg"/>
          <p:cNvPicPr>
            <a:picLocks noGrp="1" noChangeAspect="1"/>
          </p:cNvPicPr>
          <p:nvPr>
            <p:ph idx="1"/>
          </p:nvPr>
        </p:nvPicPr>
        <p:blipFill>
          <a:blip r:embed="rId2"/>
          <a:stretch>
            <a:fillRect/>
          </a:stretch>
        </p:blipFill>
        <p:spPr>
          <a:xfrm>
            <a:off x="0" y="0"/>
            <a:ext cx="9144000" cy="6857999"/>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6.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7.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8.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1021542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loud_1.png"/>
          <p:cNvPicPr>
            <a:picLocks noGrp="1" noChangeAspect="1"/>
          </p:cNvPicPr>
          <p:nvPr>
            <p:ph idx="1"/>
          </p:nvPr>
        </p:nvPicPr>
        <p:blipFill>
          <a:blip r:embed="rId2"/>
          <a:stretch>
            <a:fillRect/>
          </a:stretch>
        </p:blipFill>
        <p:spPr>
          <a:xfrm>
            <a:off x="-76200" y="0"/>
            <a:ext cx="9220200" cy="6858000"/>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Clone</a:t>
            </a:r>
            <a:endParaRPr lang="en-US" dirty="0"/>
          </a:p>
        </p:txBody>
      </p:sp>
      <p:pic>
        <p:nvPicPr>
          <p:cNvPr id="10" name="Content Placeholder 9" descr="Clone.png"/>
          <p:cNvPicPr>
            <a:picLocks noGrp="1" noChangeAspect="1"/>
          </p:cNvPicPr>
          <p:nvPr>
            <p:ph idx="1"/>
          </p:nvPr>
        </p:nvPicPr>
        <p:blipFill>
          <a:blip r:embed="rId2"/>
          <a:stretch>
            <a:fillRect/>
          </a:stretch>
        </p:blipFill>
        <p:spPr>
          <a:xfrm>
            <a:off x="0" y="1600200"/>
            <a:ext cx="9144000" cy="5257800"/>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a:t>
            </a:r>
            <a:endParaRPr lang="en-US" dirty="0"/>
          </a:p>
        </p:txBody>
      </p:sp>
      <p:pic>
        <p:nvPicPr>
          <p:cNvPr id="6" name="Content Placeholder 5" descr="cloud_11.png"/>
          <p:cNvPicPr>
            <a:picLocks noGrp="1" noChangeAspect="1"/>
          </p:cNvPicPr>
          <p:nvPr>
            <p:ph idx="1"/>
          </p:nvPr>
        </p:nvPicPr>
        <p:blipFill>
          <a:blip r:embed="rId2"/>
          <a:stretch>
            <a:fillRect/>
          </a:stretch>
        </p:blipFill>
        <p:spPr>
          <a:xfrm>
            <a:off x="0" y="1600200"/>
            <a:ext cx="9144000" cy="5257800"/>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a:t>
            </a:r>
            <a:endParaRPr lang="en-US" dirty="0"/>
          </a:p>
        </p:txBody>
      </p:sp>
      <p:pic>
        <p:nvPicPr>
          <p:cNvPr id="4" name="Content Placeholder 3" descr="Cloud_12.jpg"/>
          <p:cNvPicPr>
            <a:picLocks noGrp="1" noChangeAspect="1"/>
          </p:cNvPicPr>
          <p:nvPr>
            <p:ph idx="1"/>
          </p:nvPr>
        </p:nvPicPr>
        <p:blipFill>
          <a:blip r:embed="rId2"/>
          <a:stretch>
            <a:fillRect/>
          </a:stretch>
        </p:blipFill>
        <p:spPr>
          <a:xfrm>
            <a:off x="0" y="1524000"/>
            <a:ext cx="9144000" cy="5334000"/>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Migration</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05000"/>
            <a:ext cx="9144000" cy="4953000"/>
          </a:xfrm>
        </p:spPr>
      </p:pic>
    </p:spTree>
    <p:extLst>
      <p:ext uri="{BB962C8B-B14F-4D97-AF65-F5344CB8AC3E}">
        <p14:creationId xmlns:p14="http://schemas.microsoft.com/office/powerpoint/2010/main" val="14322766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600200"/>
            <a:ext cx="7162799" cy="4525963"/>
          </a:xfrm>
        </p:spPr>
      </p:pic>
    </p:spTree>
    <p:extLst>
      <p:ext uri="{BB962C8B-B14F-4D97-AF65-F5344CB8AC3E}">
        <p14:creationId xmlns:p14="http://schemas.microsoft.com/office/powerpoint/2010/main" val="10518707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DRS</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7638"/>
            <a:ext cx="9144000" cy="5440362"/>
          </a:xfrm>
        </p:spPr>
      </p:pic>
    </p:spTree>
    <p:extLst>
      <p:ext uri="{BB962C8B-B14F-4D97-AF65-F5344CB8AC3E}">
        <p14:creationId xmlns:p14="http://schemas.microsoft.com/office/powerpoint/2010/main" val="31444146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708123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979438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680176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61551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408462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1466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603245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84736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3219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81272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93212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72348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182416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5563</TotalTime>
  <Words>657</Words>
  <Application>Microsoft Office PowerPoint</Application>
  <PresentationFormat>On-screen Show (4:3)</PresentationFormat>
  <Paragraphs>69</Paragraphs>
  <Slides>71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71</vt:i4>
      </vt:variant>
    </vt:vector>
  </HeadingPairs>
  <TitlesOfParts>
    <vt:vector size="74" baseType="lpstr">
      <vt:lpstr>Arial</vt:lpstr>
      <vt:lpstr>Calibri</vt:lpstr>
      <vt:lpstr>Office Theme</vt:lpstr>
      <vt:lpstr>Cloud Computing Services</vt:lpstr>
      <vt:lpstr>Layout</vt:lpstr>
      <vt:lpstr>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Center Components</vt:lpstr>
      <vt:lpstr>Data Center Components</vt:lpstr>
      <vt:lpstr>PowerPoint Presentation</vt:lpstr>
      <vt:lpstr>PowerPoint Presentation</vt:lpstr>
      <vt:lpstr>PowerPoint Presentation</vt:lpstr>
      <vt:lpstr>PowerPoint Presentation</vt:lpstr>
      <vt:lpstr>PowerPoint Presentation</vt:lpstr>
      <vt:lpstr>CRAC – Computer Room 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Clone</vt:lpstr>
      <vt:lpstr>Template</vt:lpstr>
      <vt:lpstr>Snapshot</vt:lpstr>
      <vt:lpstr>Live Migration</vt:lpstr>
      <vt:lpstr>HA</vt:lpstr>
      <vt:lpstr>DRS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dc:title>
  <dc:creator>Arunvel Arunachalam</dc:creator>
  <cp:lastModifiedBy>Arun</cp:lastModifiedBy>
  <cp:revision>176</cp:revision>
  <dcterms:created xsi:type="dcterms:W3CDTF">2006-08-16T00:00:00Z</dcterms:created>
  <dcterms:modified xsi:type="dcterms:W3CDTF">2019-11-04T09:31:04Z</dcterms:modified>
</cp:coreProperties>
</file>